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6" r:id="rId3"/>
    <p:sldId id="281" r:id="rId4"/>
    <p:sldId id="313" r:id="rId5"/>
    <p:sldId id="314" r:id="rId6"/>
    <p:sldId id="298" r:id="rId7"/>
    <p:sldId id="299" r:id="rId8"/>
    <p:sldId id="312" r:id="rId9"/>
    <p:sldId id="309" r:id="rId10"/>
    <p:sldId id="315" r:id="rId11"/>
    <p:sldId id="303" r:id="rId12"/>
    <p:sldId id="304" r:id="rId13"/>
    <p:sldId id="316" r:id="rId14"/>
    <p:sldId id="317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3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F5091B36-CBA2-534D-4A9F-611BBAFA37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BBE47-4EF8-E27E-496A-7312D31AB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B5BE8F-98BF-D96D-404C-D7B39B9FD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9DB0A-6B0F-007B-80D5-9F5E98F7C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74212-83B4-E992-2E77-D354380BD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D6828-B323-B620-68C8-2B24A9A5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5655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2E5F2-EB05-E09D-C45B-FBF209E36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98707-C195-420E-8EC1-8D30554A0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9B28C-2514-1197-48E1-CBED082A5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4EE6E-B1CB-04BA-EAA1-CFD6DEF0F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2E398-8576-0E22-884F-59E3B0B0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9862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19E20B-C7CD-84A3-0E66-A17810C11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F2428-5A0A-B498-4858-F10C9314F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B7A46-16F6-143D-D468-F10217AF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557AE-BAA7-1A63-41C7-0F33134B4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7B415-AA25-E621-8D91-4EDB5E91A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28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AD4C59-D599-4AD8-A419-B4217122F9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r="7810"/>
          <a:stretch/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B05DF5-F518-1816-FA04-61889C387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B32DD-AD82-F835-7662-F243785A9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8485A-A436-59DE-A816-230407146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0AE11-90C1-23A5-559B-67BE2426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F3F82-9BFC-5C95-C8F8-B62A9BB8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8664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E299099-1A69-431B-98A8-E84F616AD5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676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714197-4364-EB23-C44C-1AD769EA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E58B-33E4-1EB5-0F7F-E58C498C4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3E4B4-86A4-DEEC-5214-3590B0C9B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CDCF1-BA42-632F-0836-0978956A3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E4D02-5676-DE45-16EB-9476777FD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2764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545E-8AAD-30A0-0012-4E952B649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BC38D-74F8-0AB4-2AB2-2A013B7867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5E133-41B1-A377-F628-82B9F260D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78941-55D3-BBF5-3F26-AAA7D9900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DDB3A-54DC-645A-629F-D8DDFF28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1EF28-6BB0-DA9C-AE61-2E1BE29B3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013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6E82-060B-B5FD-597A-7712F89FD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FB64E-AEE5-9D4C-313B-A4DB7E700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70FF44-8399-A2C7-346D-9A2D3F299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B64C-5D27-FAF4-A641-18707BFC9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7FDB6B-096E-C67D-2907-EDA145369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06FEF-744D-87C8-51D2-8C5B90AA9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50629-AD74-D5BD-4A69-6A8A40C9F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4DDDA-7E32-BCC6-9F99-E0FFE1D2F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2381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8A0B4-3496-471A-23E0-1416788A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C10EB-69A8-9DC1-F2F8-F4AAEF652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890FD-9E56-069C-9681-A1C74D31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807698-333D-77A9-1152-0A4E0C68C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793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95847-84C0-14E4-2828-DD5ECBD81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F81C2D-F56B-2A61-1D02-6B5640DB5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4C3E1-A8B2-C06A-E041-92AA4CB85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317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C504A-FA47-F935-C584-E479A1BFA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F78A1-99C5-8783-D51E-939F01011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39AEF-DCF0-E6A5-45A7-061B963E9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749F3-A372-6C00-FE4B-783433C0D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D5FE6-3D6A-9582-1492-E52DE37C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D352D-DFE2-819B-13E5-07EE4EE1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26436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79D5-DFC3-7721-EB28-C4C69CEDC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A39DDD-155C-9941-0A6E-6FCBECE92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DC14F-FEC1-38FF-FD3C-68CF31F35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E7A2D-DDE1-4BE7-F279-2896710A2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36E62-A9F4-F5FD-1715-4FED0E1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8AF6D-834F-8B6B-825F-04E7A7637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791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63FC5C-C630-225A-B731-FD5318E1D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8C7B7-7A70-121C-4015-419EB74FF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25ACD-BCAD-33E9-E710-73F1D6E004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150CA-4026-4C23-9DEB-65B8C94EBA7B}" type="datetimeFigureOut">
              <a:rPr lang="en-ID" smtClean="0"/>
              <a:t>23/12/2024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A6B28-C4B3-FEDC-33B9-9F8FE8987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80887-E9BB-195A-2D9A-074C3FF73D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46362-A7EA-4BE7-8FE5-66D6D795E6B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65192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84657-C1D2-FB88-89B8-387C16444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3810" y="1682885"/>
            <a:ext cx="6606988" cy="1889564"/>
          </a:xfrm>
        </p:spPr>
        <p:txBody>
          <a:bodyPr>
            <a:noAutofit/>
          </a:bodyPr>
          <a:lstStyle/>
          <a:p>
            <a:pPr algn="l"/>
            <a:r>
              <a:rPr lang="en-US" sz="4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AINSPIRA</a:t>
            </a:r>
            <a:br>
              <a:rPr lang="en-US" sz="4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44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0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Satisfy" panose="02000000000000000000" pitchFamily="2" charset="0"/>
                <a:ea typeface="Satisfy" panose="02000000000000000000" pitchFamily="2" charset="0"/>
                <a:cs typeface="Tahoma" panose="020B0604030504040204" pitchFamily="34" charset="0"/>
              </a:rPr>
              <a:t>Ai Agent </a:t>
            </a:r>
            <a:br>
              <a:rPr lang="en-US" sz="40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Satisfy" panose="02000000000000000000" pitchFamily="2" charset="0"/>
                <a:ea typeface="Satisfy" panose="02000000000000000000" pitchFamily="2" charset="0"/>
                <a:cs typeface="Tahoma" panose="020B0604030504040204" pitchFamily="34" charset="0"/>
              </a:rPr>
            </a:br>
            <a:r>
              <a:rPr lang="en-US" sz="4000" b="1" dirty="0" err="1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Satisfy" panose="02000000000000000000" pitchFamily="2" charset="0"/>
                <a:ea typeface="Satisfy" panose="02000000000000000000" pitchFamily="2" charset="0"/>
                <a:cs typeface="Tahoma" panose="020B0604030504040204" pitchFamily="34" charset="0"/>
              </a:rPr>
              <a:t>Pengawasan</a:t>
            </a:r>
            <a:r>
              <a:rPr lang="en-US" sz="40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Satisfy" panose="02000000000000000000" pitchFamily="2" charset="0"/>
                <a:ea typeface="Satisfy" panose="02000000000000000000" pitchFamily="2" charset="0"/>
                <a:cs typeface="Tahoma" panose="020B0604030504040204" pitchFamily="34" charset="0"/>
              </a:rPr>
              <a:t> Pemerintah Daerah</a:t>
            </a:r>
            <a:endParaRPr lang="en-ID" sz="4000" b="1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Satisfy" panose="02000000000000000000" pitchFamily="2" charset="0"/>
              <a:ea typeface="Satisfy" panose="02000000000000000000" pitchFamily="2" charset="0"/>
              <a:cs typeface="Tahoma" panose="020B060403050404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B62BC1-0ED4-4E00-B383-090DB3E658A5}"/>
              </a:ext>
            </a:extLst>
          </p:cNvPr>
          <p:cNvSpPr txBox="1">
            <a:spLocks/>
          </p:cNvSpPr>
          <p:nvPr/>
        </p:nvSpPr>
        <p:spPr>
          <a:xfrm>
            <a:off x="9668418" y="3429000"/>
            <a:ext cx="2128372" cy="4250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Barbie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-Noam Chomsky-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F02BC13-71ED-42BC-ADE4-8547B090E693}"/>
              </a:ext>
            </a:extLst>
          </p:cNvPr>
          <p:cNvSpPr txBox="1">
            <a:spLocks/>
          </p:cNvSpPr>
          <p:nvPr/>
        </p:nvSpPr>
        <p:spPr>
          <a:xfrm>
            <a:off x="9338554" y="6186225"/>
            <a:ext cx="2684106" cy="4250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 December 2024</a:t>
            </a:r>
            <a:endParaRPr lang="en-ID" sz="1800" b="1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302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189AED-7EBE-47A5-84DC-AF9395D6E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36475" y="1033515"/>
            <a:ext cx="4696611" cy="7416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3681B0-4EF5-480D-8BA1-057F46AC6C36}"/>
              </a:ext>
            </a:extLst>
          </p:cNvPr>
          <p:cNvSpPr txBox="1"/>
          <p:nvPr/>
        </p:nvSpPr>
        <p:spPr>
          <a:xfrm>
            <a:off x="443498" y="1194381"/>
            <a:ext cx="44116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Named Entity Recognition (NER)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95AED4EF-ED1F-4987-B0EC-434FC6528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65541"/>
              </p:ext>
            </p:extLst>
          </p:nvPr>
        </p:nvGraphicFramePr>
        <p:xfrm>
          <a:off x="336474" y="1926000"/>
          <a:ext cx="11286560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6726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  <a:gridCol w="1391920">
                  <a:extLst>
                    <a:ext uri="{9D8B030D-6E8A-4147-A177-3AD203B41FA5}">
                      <a16:colId xmlns:a16="http://schemas.microsoft.com/office/drawing/2014/main" val="4153243883"/>
                    </a:ext>
                  </a:extLst>
                </a:gridCol>
                <a:gridCol w="1341120">
                  <a:extLst>
                    <a:ext uri="{9D8B030D-6E8A-4147-A177-3AD203B41FA5}">
                      <a16:colId xmlns:a16="http://schemas.microsoft.com/office/drawing/2014/main" val="3161666422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14000509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454679394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2820526986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140360421"/>
                    </a:ext>
                  </a:extLst>
                </a:gridCol>
                <a:gridCol w="1239514">
                  <a:extLst>
                    <a:ext uri="{9D8B030D-6E8A-4147-A177-3AD203B41FA5}">
                      <a16:colId xmlns:a16="http://schemas.microsoft.com/office/drawing/2014/main" val="18055169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Muli" panose="02000503000000000000" pitchFamily="2" charset="0"/>
                        </a:rPr>
                        <a:t>ner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train time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train </a:t>
                      </a:r>
                      <a:r>
                        <a:rPr lang="en-US" sz="1800" dirty="0" err="1">
                          <a:latin typeface="Muli" panose="02000503000000000000" pitchFamily="2" charset="0"/>
                        </a:rPr>
                        <a:t>los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Muli" panose="02000503000000000000" pitchFamily="2" charset="0"/>
                        </a:rPr>
                        <a:t>val_loss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accuracy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f1-score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recall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precision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cahya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/xlm-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roberta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-large-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indonesian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-NER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06:01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0.0989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0.1691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97,65%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93,99%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95,42%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92,59%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E6C5CCB9-28F0-4B9F-BA58-727D95CEBC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36474" y="3982041"/>
            <a:ext cx="4696611" cy="6507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A7DA74E-4934-4A53-A8B2-35E985D8B2A6}"/>
              </a:ext>
            </a:extLst>
          </p:cNvPr>
          <p:cNvSpPr txBox="1"/>
          <p:nvPr/>
        </p:nvSpPr>
        <p:spPr>
          <a:xfrm>
            <a:off x="362217" y="4107336"/>
            <a:ext cx="31822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9150DFDB-4E9F-49B1-9CC1-582BBE3CE7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096452"/>
              </p:ext>
            </p:extLst>
          </p:nvPr>
        </p:nvGraphicFramePr>
        <p:xfrm>
          <a:off x="336475" y="4813445"/>
          <a:ext cx="5952564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4805">
                  <a:extLst>
                    <a:ext uri="{9D8B030D-6E8A-4147-A177-3AD203B41FA5}">
                      <a16:colId xmlns:a16="http://schemas.microsoft.com/office/drawing/2014/main" val="1607391877"/>
                    </a:ext>
                  </a:extLst>
                </a:gridCol>
                <a:gridCol w="1818640">
                  <a:extLst>
                    <a:ext uri="{9D8B030D-6E8A-4147-A177-3AD203B41FA5}">
                      <a16:colId xmlns:a16="http://schemas.microsoft.com/office/drawing/2014/main" val="1422256718"/>
                    </a:ext>
                  </a:extLst>
                </a:gridCol>
                <a:gridCol w="1849119">
                  <a:extLst>
                    <a:ext uri="{9D8B030D-6E8A-4147-A177-3AD203B41FA5}">
                      <a16:colId xmlns:a16="http://schemas.microsoft.com/office/drawing/2014/main" val="2634456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Muli" panose="02000503000000000000" pitchFamily="2" charset="0"/>
                        </a:rPr>
                        <a:t>teks</a:t>
                      </a:r>
                      <a:r>
                        <a:rPr lang="en-US" sz="1800" dirty="0">
                          <a:latin typeface="Muli" panose="02000503000000000000" pitchFamily="2" charset="0"/>
                        </a:rPr>
                        <a:t>-classification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train</a:t>
                      </a:r>
                    </a:p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accuracy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test</a:t>
                      </a:r>
                    </a:p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accuracy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Random-Forest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84,38%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>
                          <a:latin typeface="Muli" panose="02000503000000000000" pitchFamily="2" charset="0"/>
                        </a:rPr>
                        <a:t>75,01%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94DAC4AE-005B-956D-273C-C913E42A2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651" y="3351478"/>
            <a:ext cx="4819383" cy="247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38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Inference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3A1FEBA-019D-414E-A22D-47F1167EF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807398"/>
              </p:ext>
            </p:extLst>
          </p:nvPr>
        </p:nvGraphicFramePr>
        <p:xfrm>
          <a:off x="778168" y="2026886"/>
          <a:ext cx="10635663" cy="3997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3483">
                  <a:extLst>
                    <a:ext uri="{9D8B030D-6E8A-4147-A177-3AD203B41FA5}">
                      <a16:colId xmlns:a16="http://schemas.microsoft.com/office/drawing/2014/main" val="4254161287"/>
                    </a:ext>
                  </a:extLst>
                </a:gridCol>
                <a:gridCol w="3219855">
                  <a:extLst>
                    <a:ext uri="{9D8B030D-6E8A-4147-A177-3AD203B41FA5}">
                      <a16:colId xmlns:a16="http://schemas.microsoft.com/office/drawing/2014/main" val="734869412"/>
                    </a:ext>
                  </a:extLst>
                </a:gridCol>
                <a:gridCol w="3252325">
                  <a:extLst>
                    <a:ext uri="{9D8B030D-6E8A-4147-A177-3AD203B41FA5}">
                      <a16:colId xmlns:a16="http://schemas.microsoft.com/office/drawing/2014/main" val="3013264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sentence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Predict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reference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14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i-FI" sz="1300" dirty="0">
                          <a:latin typeface="Muli" panose="02000503000000000000" pitchFamily="2" charset="0"/>
                        </a:rPr>
                        <a:t>buatkan laporan pemeriksaan *** selama tahun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98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Muli" panose="02000503000000000000" pitchFamily="2" charset="0"/>
                        </a:rPr>
                        <a:t>kirim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saya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file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lhp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pemeriksaan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*** pada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dinas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******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lhp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AUDITI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dinas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lhp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AUDITI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dinas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0162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300" dirty="0">
                          <a:latin typeface="Muli" panose="02000503000000000000" pitchFamily="2" charset="0"/>
                        </a:rPr>
                        <a:t>buat </a:t>
                      </a:r>
                      <a:r>
                        <a:rPr lang="en-ID" sz="1300" dirty="0" err="1">
                          <a:latin typeface="Muli" panose="02000503000000000000" pitchFamily="2" charset="0"/>
                        </a:rPr>
                        <a:t>laporan</a:t>
                      </a:r>
                      <a:r>
                        <a:rPr lang="en-ID" sz="1300" dirty="0">
                          <a:latin typeface="Muli" panose="02000503000000000000" pitchFamily="2" charset="0"/>
                        </a:rPr>
                        <a:t> audit *** yang </a:t>
                      </a:r>
                      <a:r>
                        <a:rPr lang="en-ID" sz="1300" dirty="0" err="1">
                          <a:latin typeface="Muli" panose="02000503000000000000" pitchFamily="2" charset="0"/>
                        </a:rPr>
                        <a:t>telah</a:t>
                      </a:r>
                      <a:r>
                        <a:rPr lang="en-ID" sz="1300" dirty="0">
                          <a:latin typeface="Muli" panose="02000503000000000000" pitchFamily="2" charset="0"/>
                        </a:rPr>
                        <a:t> </a:t>
                      </a:r>
                      <a:r>
                        <a:rPr lang="en-ID" sz="1300" dirty="0" err="1">
                          <a:latin typeface="Muli" panose="02000503000000000000" pitchFamily="2" charset="0"/>
                        </a:rPr>
                        <a:t>dilaksanakan</a:t>
                      </a:r>
                      <a:r>
                        <a:rPr lang="en-ID" sz="1300" dirty="0">
                          <a:latin typeface="Muli" panose="02000503000000000000" pitchFamily="2" charset="0"/>
                        </a:rPr>
                        <a:t> oleh </a:t>
                      </a:r>
                      <a:r>
                        <a:rPr lang="en-ID" sz="1300" dirty="0" err="1">
                          <a:latin typeface="Muli" panose="02000503000000000000" pitchFamily="2" charset="0"/>
                        </a:rPr>
                        <a:t>irban</a:t>
                      </a:r>
                      <a:r>
                        <a:rPr lang="en-ID" sz="1300" dirty="0">
                          <a:latin typeface="Muli" panose="02000503000000000000" pitchFamily="2" charset="0"/>
                        </a:rPr>
                        <a:t> *** pada </a:t>
                      </a:r>
                      <a:r>
                        <a:rPr lang="en-ID" sz="1300" dirty="0" err="1">
                          <a:latin typeface="Muli" panose="02000503000000000000" pitchFamily="2" charset="0"/>
                        </a:rPr>
                        <a:t>tahun</a:t>
                      </a:r>
                      <a:r>
                        <a:rPr lang="en-ID" sz="1300" dirty="0">
                          <a:latin typeface="Muli" panose="02000503000000000000" pitchFamily="2" charset="0"/>
                        </a:rPr>
                        <a:t> 2022 - 2024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audit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IRBAN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irban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2022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audit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IRBAN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irban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2022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210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300" kern="1200" dirty="0">
                          <a:solidFill>
                            <a:schemeClr val="dk1"/>
                          </a:solidFill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Laporan seluruh pemeriksaan dari tanggal 1 januari 2024 - 30 juni 2024</a:t>
                      </a:r>
                    </a:p>
                    <a:p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PEM =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pemeriksaan</a:t>
                      </a:r>
                      <a:endParaRPr lang="en-US" sz="1300" dirty="0">
                        <a:latin typeface="Muli" panose="02000503000000000000" pitchFamily="2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DAT = 1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januari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2024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DAT = 30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juni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PEM =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pemeriksaan</a:t>
                      </a:r>
                      <a:endParaRPr lang="en-US" sz="1300" dirty="0">
                        <a:latin typeface="Muli" panose="02000503000000000000" pitchFamily="2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DAT = 1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januari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2024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Muli" panose="02000503000000000000" pitchFamily="2" charset="0"/>
                        </a:rPr>
                        <a:t>DAT = 30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juni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2024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2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Muli" panose="02000503000000000000" pitchFamily="2" charset="0"/>
                        </a:rPr>
                        <a:t>Dokumen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lhp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pemeriksaan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*** pada </a:t>
                      </a:r>
                      <a:r>
                        <a:rPr lang="en-US" sz="1300" dirty="0" err="1">
                          <a:latin typeface="Muli" panose="02000503000000000000" pitchFamily="2" charset="0"/>
                        </a:rPr>
                        <a:t>dinas</a:t>
                      </a:r>
                      <a:r>
                        <a:rPr lang="en-US" sz="1300" dirty="0">
                          <a:latin typeface="Muli" panose="02000503000000000000" pitchFamily="2" charset="0"/>
                        </a:rPr>
                        <a:t> *** tahun 2022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lhp</a:t>
                      </a:r>
                      <a:endParaRPr lang="en-US" sz="1300" b="0" i="0" kern="1200" dirty="0">
                        <a:solidFill>
                          <a:schemeClr val="dk1"/>
                        </a:solidFill>
                        <a:effectLst/>
                        <a:latin typeface="Muli" panose="02000503000000000000" pitchFamily="2" charset="0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AUDITI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dinas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2022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lhp</a:t>
                      </a:r>
                      <a:endParaRPr lang="en-US" sz="1300" b="0" i="0" kern="1200" dirty="0">
                        <a:solidFill>
                          <a:schemeClr val="dk1"/>
                        </a:solidFill>
                        <a:effectLst/>
                        <a:latin typeface="Muli" panose="02000503000000000000" pitchFamily="2" charset="0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pemeriksaan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AUDITI = </a:t>
                      </a:r>
                      <a:r>
                        <a:rPr lang="en-US" sz="13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dinas</a:t>
                      </a: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 ***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DAT = 2022</a:t>
                      </a:r>
                      <a:endParaRPr lang="en-ID" sz="13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47987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7F756C5-C714-48DA-9A7E-629E167B43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17500" y="1067611"/>
            <a:ext cx="4696611" cy="6107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1E0524-9129-4165-9EFB-CC1E7878A130}"/>
              </a:ext>
            </a:extLst>
          </p:cNvPr>
          <p:cNvSpPr txBox="1"/>
          <p:nvPr/>
        </p:nvSpPr>
        <p:spPr>
          <a:xfrm>
            <a:off x="424523" y="1168159"/>
            <a:ext cx="38167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Named Entity Recognition (NER)</a:t>
            </a:r>
            <a:endParaRPr lang="en-ID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632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Real-World App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746C63-0C0E-A1B6-63B6-4B8C1F3D7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710" y="5716859"/>
            <a:ext cx="4299626" cy="68555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2E32C62-07C8-9826-D938-F802827F4549}"/>
              </a:ext>
            </a:extLst>
          </p:cNvPr>
          <p:cNvGrpSpPr/>
          <p:nvPr/>
        </p:nvGrpSpPr>
        <p:grpSpPr>
          <a:xfrm>
            <a:off x="352710" y="3190625"/>
            <a:ext cx="3764540" cy="2200399"/>
            <a:chOff x="629920" y="2383433"/>
            <a:chExt cx="4543128" cy="259713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77BB35E-DD57-5485-7AAD-8E514BF922D4}"/>
                </a:ext>
              </a:extLst>
            </p:cNvPr>
            <p:cNvSpPr/>
            <p:nvPr/>
          </p:nvSpPr>
          <p:spPr>
            <a:xfrm>
              <a:off x="629920" y="2383433"/>
              <a:ext cx="4543128" cy="2597130"/>
            </a:xfrm>
            <a:prstGeom prst="round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pic>
          <p:nvPicPr>
            <p:cNvPr id="11" name="Picture 10" descr="A logo with a black background">
              <a:extLst>
                <a:ext uri="{FF2B5EF4-FFF2-40B4-BE49-F238E27FC236}">
                  <a16:creationId xmlns:a16="http://schemas.microsoft.com/office/drawing/2014/main" id="{6B8E10D8-D049-0219-2242-3FBA8B853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3587" y="3086486"/>
              <a:ext cx="2164923" cy="108093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8B27EAE-EEC1-46AE-A1F3-5CEE2944D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770" y="3064099"/>
              <a:ext cx="1919311" cy="48482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58950B7-4E23-4E40-B253-5741EE12E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4379" y="4178099"/>
              <a:ext cx="2224799" cy="591431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4D8C3D1-7E83-4AA1-8A87-1E2FE8EDF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7651" y="3821373"/>
              <a:ext cx="1405547" cy="454870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E044C922-F4C4-4A9C-87B5-B42F135FB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147261" y="2572834"/>
              <a:ext cx="1530678" cy="45863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D34AFA8-12E3-4D17-82C9-33C51E7A2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9449" y="3471068"/>
              <a:ext cx="595853" cy="61074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EEC9F94-EF77-839D-823E-C4EEDF7B0AFD}"/>
                </a:ext>
              </a:extLst>
            </p:cNvPr>
            <p:cNvSpPr txBox="1"/>
            <p:nvPr/>
          </p:nvSpPr>
          <p:spPr>
            <a:xfrm>
              <a:off x="798848" y="2474737"/>
              <a:ext cx="1684349" cy="3995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 i="1" u="sng" dirty="0" err="1">
                  <a:latin typeface="Muli" panose="02000503000000000000" pitchFamily="2" charset="0"/>
                  <a:ea typeface="Tahoma" panose="020B0604030504040204" pitchFamily="34" charset="0"/>
                  <a:cs typeface="Tahoma" panose="020B0604030504040204" pitchFamily="34" charset="0"/>
                </a:rPr>
                <a:t>TechStack</a:t>
              </a:r>
              <a:endParaRPr lang="en-ID" sz="1600" b="1" i="1" u="sng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099F41A8-BEEC-9878-E67D-0D568B985D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37553" y="2435195"/>
            <a:ext cx="6800471" cy="423992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1659D24-AD6B-003F-24E2-9C466AF74852}"/>
              </a:ext>
            </a:extLst>
          </p:cNvPr>
          <p:cNvSpPr txBox="1"/>
          <p:nvPr/>
        </p:nvSpPr>
        <p:spPr>
          <a:xfrm>
            <a:off x="352710" y="914895"/>
            <a:ext cx="10814643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dirty="0" err="1">
                <a:latin typeface="Muli" panose="02000503000000000000" pitchFamily="2" charset="0"/>
              </a:rPr>
              <a:t>AInspira</a:t>
            </a:r>
            <a:r>
              <a:rPr lang="en-ID" dirty="0">
                <a:latin typeface="Muli" panose="02000503000000000000" pitchFamily="2" charset="0"/>
              </a:rPr>
              <a:t> </a:t>
            </a:r>
          </a:p>
          <a:p>
            <a:r>
              <a:rPr lang="en-ID" sz="1600" dirty="0">
                <a:latin typeface="Muli" panose="02000503000000000000" pitchFamily="2" charset="0"/>
              </a:rPr>
              <a:t>AI Agent yang </a:t>
            </a:r>
            <a:r>
              <a:rPr lang="en-ID" sz="1600" dirty="0" err="1">
                <a:latin typeface="Muli" panose="02000503000000000000" pitchFamily="2" charset="0"/>
              </a:rPr>
              <a:t>dirancang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untuk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mendukung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pengawasan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pemerintah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daerah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berbasis</a:t>
            </a:r>
            <a:r>
              <a:rPr lang="en-ID" sz="1600" dirty="0">
                <a:latin typeface="Muli" panose="02000503000000000000" pitchFamily="2" charset="0"/>
              </a:rPr>
              <a:t> AI </a:t>
            </a:r>
            <a:r>
              <a:rPr lang="en-ID" sz="1600" dirty="0" err="1">
                <a:latin typeface="Muli" panose="02000503000000000000" pitchFamily="2" charset="0"/>
              </a:rPr>
              <a:t>dengan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kemampuan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menjawab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pertanyaan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dengan</a:t>
            </a:r>
            <a:r>
              <a:rPr lang="en-ID" sz="1600" dirty="0">
                <a:latin typeface="Muli" panose="02000503000000000000" pitchFamily="2" charset="0"/>
              </a:rPr>
              <a:t> output </a:t>
            </a:r>
            <a:r>
              <a:rPr lang="en-ID" sz="1600" dirty="0" err="1">
                <a:latin typeface="Muli" panose="02000503000000000000" pitchFamily="2" charset="0"/>
              </a:rPr>
              <a:t>teks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atau</a:t>
            </a:r>
            <a:r>
              <a:rPr lang="en-ID" sz="1600" dirty="0">
                <a:latin typeface="Muli" panose="02000503000000000000" pitchFamily="2" charset="0"/>
              </a:rPr>
              <a:t> file. </a:t>
            </a:r>
            <a:r>
              <a:rPr lang="en-ID" sz="1600" dirty="0" err="1">
                <a:latin typeface="Muli" panose="02000503000000000000" pitchFamily="2" charset="0"/>
              </a:rPr>
              <a:t>Dapat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diakses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melalui</a:t>
            </a:r>
            <a:r>
              <a:rPr lang="en-ID" sz="1600" dirty="0">
                <a:latin typeface="Muli" panose="02000503000000000000" pitchFamily="2" charset="0"/>
              </a:rPr>
              <a:t> Website dan chat WhatsApp, Solusi </a:t>
            </a:r>
            <a:r>
              <a:rPr lang="en-ID" sz="1600" dirty="0" err="1">
                <a:latin typeface="Muli" panose="02000503000000000000" pitchFamily="2" charset="0"/>
              </a:rPr>
              <a:t>ini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bertujuan</a:t>
            </a:r>
            <a:r>
              <a:rPr lang="en-ID" sz="1600" dirty="0">
                <a:latin typeface="Muli" panose="02000503000000000000" pitchFamily="2" charset="0"/>
              </a:rPr>
              <a:t> agar </a:t>
            </a:r>
            <a:r>
              <a:rPr lang="en-ID" sz="1600" dirty="0" err="1">
                <a:latin typeface="Muli" panose="02000503000000000000" pitchFamily="2" charset="0"/>
              </a:rPr>
              <a:t>dalam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mengelola</a:t>
            </a:r>
            <a:r>
              <a:rPr lang="en-ID" sz="1600" dirty="0">
                <a:latin typeface="Muli" panose="02000503000000000000" pitchFamily="2" charset="0"/>
              </a:rPr>
              <a:t> dan </a:t>
            </a:r>
            <a:r>
              <a:rPr lang="en-ID" sz="1600" dirty="0" err="1">
                <a:latin typeface="Muli" panose="02000503000000000000" pitchFamily="2" charset="0"/>
              </a:rPr>
              <a:t>mengakses</a:t>
            </a:r>
            <a:r>
              <a:rPr lang="en-ID" sz="1600" dirty="0">
                <a:latin typeface="Muli" panose="02000503000000000000" pitchFamily="2" charset="0"/>
              </a:rPr>
              <a:t> data </a:t>
            </a:r>
            <a:r>
              <a:rPr lang="en-ID" sz="1600" dirty="0" err="1">
                <a:latin typeface="Muli" panose="02000503000000000000" pitchFamily="2" charset="0"/>
              </a:rPr>
              <a:t>terkait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pengawasan</a:t>
            </a:r>
            <a:r>
              <a:rPr lang="en-ID" sz="1600" dirty="0">
                <a:latin typeface="Muli" panose="02000503000000000000" pitchFamily="2" charset="0"/>
              </a:rPr>
              <a:t> program, </a:t>
            </a:r>
            <a:r>
              <a:rPr lang="en-ID" sz="1600" dirty="0" err="1">
                <a:latin typeface="Muli" panose="02000503000000000000" pitchFamily="2" charset="0"/>
              </a:rPr>
              <a:t>kebijakan</a:t>
            </a:r>
            <a:r>
              <a:rPr lang="en-ID" sz="1600" dirty="0">
                <a:latin typeface="Muli" panose="02000503000000000000" pitchFamily="2" charset="0"/>
              </a:rPr>
              <a:t>, </a:t>
            </a:r>
            <a:r>
              <a:rPr lang="en-ID" sz="1600" dirty="0" err="1">
                <a:latin typeface="Muli" panose="02000503000000000000" pitchFamily="2" charset="0"/>
              </a:rPr>
              <a:t>maupun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anggaran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dapat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secara</a:t>
            </a:r>
            <a:r>
              <a:rPr lang="en-ID" sz="1600" dirty="0">
                <a:latin typeface="Muli" panose="02000503000000000000" pitchFamily="2" charset="0"/>
              </a:rPr>
              <a:t> </a:t>
            </a:r>
            <a:r>
              <a:rPr lang="en-ID" sz="1600" dirty="0" err="1">
                <a:latin typeface="Muli" panose="02000503000000000000" pitchFamily="2" charset="0"/>
              </a:rPr>
              <a:t>cepat</a:t>
            </a:r>
            <a:r>
              <a:rPr lang="en-ID" sz="1600" dirty="0">
                <a:latin typeface="Muli" panose="02000503000000000000" pitchFamily="2" charset="0"/>
              </a:rPr>
              <a:t>, </a:t>
            </a:r>
            <a:r>
              <a:rPr lang="en-ID" sz="1600" dirty="0" err="1">
                <a:latin typeface="Muli" panose="02000503000000000000" pitchFamily="2" charset="0"/>
              </a:rPr>
              <a:t>akurat</a:t>
            </a:r>
            <a:r>
              <a:rPr lang="en-ID" sz="1600" dirty="0">
                <a:latin typeface="Muli" panose="02000503000000000000" pitchFamily="2" charset="0"/>
              </a:rPr>
              <a:t> dan </a:t>
            </a:r>
            <a:r>
              <a:rPr lang="en-ID" sz="1600" dirty="0" err="1">
                <a:latin typeface="Muli" panose="02000503000000000000" pitchFamily="2" charset="0"/>
              </a:rPr>
              <a:t>terintegrasi</a:t>
            </a:r>
            <a:r>
              <a:rPr lang="en-ID" sz="1600" dirty="0">
                <a:latin typeface="Muli" panose="02000503000000000000" pitchFamily="2" charset="0"/>
              </a:rPr>
              <a:t>.</a:t>
            </a:r>
            <a:endParaRPr lang="en-ID" sz="1600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665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Real-World App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16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03599465-174E-3298-30CE-1AAF9F0C8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6" y="2135597"/>
            <a:ext cx="6733046" cy="3380239"/>
          </a:xfrm>
          <a:prstGeom prst="rect">
            <a:avLst/>
          </a:prstGeom>
        </p:spPr>
      </p:pic>
      <p:pic>
        <p:nvPicPr>
          <p:cNvPr id="19" name="Picture 18" descr="A screenshot of a phone&#10;&#10;Description automatically generated">
            <a:extLst>
              <a:ext uri="{FF2B5EF4-FFF2-40B4-BE49-F238E27FC236}">
                <a16:creationId xmlns:a16="http://schemas.microsoft.com/office/drawing/2014/main" id="{530E07CE-3B98-3452-A9BB-768927ED0D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734" y="2035050"/>
            <a:ext cx="2237237" cy="4489713"/>
          </a:xfrm>
          <a:prstGeom prst="rect">
            <a:avLst/>
          </a:prstGeom>
        </p:spPr>
      </p:pic>
      <p:pic>
        <p:nvPicPr>
          <p:cNvPr id="22" name="Picture 21" descr="A screenshot of a phone&#10;&#10;Description automatically generated">
            <a:extLst>
              <a:ext uri="{FF2B5EF4-FFF2-40B4-BE49-F238E27FC236}">
                <a16:creationId xmlns:a16="http://schemas.microsoft.com/office/drawing/2014/main" id="{E9BB00F2-F71F-D08F-7D07-09860983EA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8016" y="2035049"/>
            <a:ext cx="2237237" cy="44897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9D9086A-EE27-C34B-9261-540F722043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74568" y="1283431"/>
            <a:ext cx="2581342" cy="61074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568D57D-65E3-EACA-9BC3-DFC9B74D48C0}"/>
              </a:ext>
            </a:extLst>
          </p:cNvPr>
          <p:cNvSpPr txBox="1"/>
          <p:nvPr/>
        </p:nvSpPr>
        <p:spPr>
          <a:xfrm>
            <a:off x="481590" y="1383979"/>
            <a:ext cx="1501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Website</a:t>
            </a:r>
            <a:endParaRPr lang="en-ID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E92957C-C96C-A856-0104-5C315989DCE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7000734" y="1283431"/>
            <a:ext cx="2581342" cy="61074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0B91033-D2D6-0677-9C45-532D7FD7CD1F}"/>
              </a:ext>
            </a:extLst>
          </p:cNvPr>
          <p:cNvSpPr txBox="1"/>
          <p:nvPr/>
        </p:nvSpPr>
        <p:spPr>
          <a:xfrm>
            <a:off x="7107756" y="1383979"/>
            <a:ext cx="1501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WhatsApp</a:t>
            </a:r>
            <a:endParaRPr lang="en-ID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237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68503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 &amp; Future Improvement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D9A3D8-5D3B-4588-B55B-D6F579BD8FAC}"/>
              </a:ext>
            </a:extLst>
          </p:cNvPr>
          <p:cNvSpPr txBox="1"/>
          <p:nvPr/>
        </p:nvSpPr>
        <p:spPr>
          <a:xfrm>
            <a:off x="1486649" y="3335103"/>
            <a:ext cx="103874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Security</a:t>
            </a:r>
            <a:r>
              <a:rPr lang="en-US" sz="1400" dirty="0">
                <a:latin typeface="Muli" panose="02000503000000000000" pitchFamily="2" charset="0"/>
              </a:rPr>
              <a:t>: Conducting a comprehensive reevaluation of security measures.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Enhanced Interaction</a:t>
            </a:r>
            <a:r>
              <a:rPr lang="en-US" sz="1400" dirty="0">
                <a:latin typeface="Muli" panose="02000503000000000000" pitchFamily="2" charset="0"/>
              </a:rPr>
              <a:t>: Adding more complex interaction capabilities, such as interactive conversations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RAG Integration</a:t>
            </a:r>
            <a:r>
              <a:rPr lang="en-US" sz="1400" dirty="0">
                <a:latin typeface="Muli" panose="02000503000000000000" pitchFamily="2" charset="0"/>
              </a:rPr>
              <a:t>: Implementing Retrieval-Augmented Generation (RAG) to improve answer accuracy by integrating a knowledge base.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Context Management</a:t>
            </a:r>
            <a:r>
              <a:rPr lang="en-US" sz="1400" dirty="0">
                <a:latin typeface="Muli" panose="02000503000000000000" pitchFamily="2" charset="0"/>
              </a:rPr>
              <a:t>: Integrating the ability to manage context in conversations to ensure more relevant and in-depth responses.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Optimized Function Calling</a:t>
            </a:r>
            <a:r>
              <a:rPr lang="en-US" sz="1400" dirty="0">
                <a:latin typeface="Muli" panose="02000503000000000000" pitchFamily="2" charset="0"/>
              </a:rPr>
              <a:t>: Developing caching mechanisms or query management to minimize database load and enhance performance.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dirty="0">
                <a:latin typeface="Muli" panose="02000503000000000000" pitchFamily="2" charset="0"/>
              </a:rPr>
              <a:t>Scalability</a:t>
            </a:r>
            <a:r>
              <a:rPr lang="en-US" sz="1400" dirty="0">
                <a:latin typeface="Muli" panose="02000503000000000000" pitchFamily="2" charset="0"/>
              </a:rPr>
              <a:t>: Expanding support not only for existing supervision data but also external data such as policies, regulations, and more.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i="0" dirty="0">
                <a:effectLst/>
                <a:latin typeface="Muli" panose="02000503000000000000" pitchFamily="2" charset="0"/>
              </a:rPr>
              <a:t>Dataset Enhancement</a:t>
            </a:r>
            <a:r>
              <a:rPr lang="en-US" sz="1400" i="0" dirty="0">
                <a:effectLst/>
                <a:latin typeface="Muli" panose="02000503000000000000" pitchFamily="2" charset="0"/>
              </a:rPr>
              <a:t>: Increasing the quantity and quality of datasets to improve AI capabilities, especially in answering specific questions.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400" b="1" i="0" dirty="0">
                <a:effectLst/>
                <a:latin typeface="Muli" panose="02000503000000000000" pitchFamily="2" charset="0"/>
              </a:rPr>
              <a:t>Auto-Labeling</a:t>
            </a:r>
            <a:r>
              <a:rPr lang="en-US" sz="1400" i="0" dirty="0">
                <a:effectLst/>
                <a:latin typeface="Muli" panose="02000503000000000000" pitchFamily="2" charset="0"/>
              </a:rPr>
              <a:t>: Utilizing automatic labeling techniques </a:t>
            </a:r>
            <a:r>
              <a:rPr lang="en-US" sz="1400" dirty="0">
                <a:latin typeface="Muli" panose="02000503000000000000" pitchFamily="2" charset="0"/>
              </a:rPr>
              <a:t>on </a:t>
            </a:r>
            <a:r>
              <a:rPr lang="en-US" sz="1400" i="0" dirty="0">
                <a:effectLst/>
                <a:latin typeface="Muli" panose="02000503000000000000" pitchFamily="2" charset="0"/>
              </a:rPr>
              <a:t>the dataset creation process, if possible, to make model development more efficient.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F023C0-9FF6-C161-6EB0-CBD6C7DEC826}"/>
              </a:ext>
            </a:extLst>
          </p:cNvPr>
          <p:cNvSpPr txBox="1"/>
          <p:nvPr/>
        </p:nvSpPr>
        <p:spPr>
          <a:xfrm>
            <a:off x="629920" y="1438211"/>
            <a:ext cx="108112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effectLst/>
                <a:latin typeface="Muli" panose="02000503000000000000" pitchFamily="2" charset="0"/>
              </a:rPr>
              <a:t>AINSPIRA is an AI Agent designed to support Government supervision. With the capability to answer questions and provide outputs in text or file format, AINSPIRA can be accessed via a website and WhatsApp, offering flexibility to users. However, at present, the AI can only respond to user queries and directly invoke database functions upon request.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11A879-5E2A-6F63-B19C-4D57D31E0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74568" y="793626"/>
            <a:ext cx="2581342" cy="6107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A6E88D-C854-DA72-BA2A-563493162540}"/>
              </a:ext>
            </a:extLst>
          </p:cNvPr>
          <p:cNvSpPr txBox="1"/>
          <p:nvPr/>
        </p:nvSpPr>
        <p:spPr>
          <a:xfrm>
            <a:off x="481590" y="894174"/>
            <a:ext cx="1501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Conclusion</a:t>
            </a:r>
            <a:endParaRPr lang="en-ID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F5A2A1-B97A-4874-8B8D-EF8263095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629920" y="2623806"/>
            <a:ext cx="3016529" cy="6107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F1EF4AE-D35F-D517-014A-72200D67C566}"/>
              </a:ext>
            </a:extLst>
          </p:cNvPr>
          <p:cNvSpPr txBox="1"/>
          <p:nvPr/>
        </p:nvSpPr>
        <p:spPr>
          <a:xfrm>
            <a:off x="736943" y="2724354"/>
            <a:ext cx="2686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Future Improvement</a:t>
            </a:r>
            <a:endParaRPr lang="en-ID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656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2AC67C-170D-45B9-8D11-850A3DD88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8959" y="6666703"/>
            <a:ext cx="810081" cy="2166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8A39F3-C830-4EC1-B59D-B2AC376FD7DD}"/>
              </a:ext>
            </a:extLst>
          </p:cNvPr>
          <p:cNvSpPr txBox="1"/>
          <p:nvPr/>
        </p:nvSpPr>
        <p:spPr>
          <a:xfrm>
            <a:off x="2449809" y="2926976"/>
            <a:ext cx="7292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Muli" panose="02000503000000000000" pitchFamily="2" charset="0"/>
              </a:rPr>
              <a:t>Thank You, any question ?</a:t>
            </a:r>
            <a:endParaRPr lang="en-ID" sz="4400" b="1" dirty="0">
              <a:solidFill>
                <a:schemeClr val="bg1"/>
              </a:solidFill>
              <a:latin typeface="Muli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07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Meet The Team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38B5942-9F34-41B1-8635-D54A1D2C5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0" name="Group 2">
            <a:extLst>
              <a:ext uri="{FF2B5EF4-FFF2-40B4-BE49-F238E27FC236}">
                <a16:creationId xmlns:a16="http://schemas.microsoft.com/office/drawing/2014/main" id="{FE88FB3E-2151-4CBB-92A0-50FF98DB5281}"/>
              </a:ext>
            </a:extLst>
          </p:cNvPr>
          <p:cNvGrpSpPr>
            <a:grpSpLocks noChangeAspect="1"/>
          </p:cNvGrpSpPr>
          <p:nvPr/>
        </p:nvGrpSpPr>
        <p:grpSpPr>
          <a:xfrm>
            <a:off x="8799026" y="1840215"/>
            <a:ext cx="1762155" cy="1762148"/>
            <a:chOff x="0" y="0"/>
            <a:chExt cx="6350000" cy="6349975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BEFC309-A4B3-427F-AFB6-3569C641E8B8}"/>
                </a:ext>
              </a:extLst>
            </p:cNvPr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t="-16747" b="-16747"/>
              </a:stretch>
            </a:blipFill>
          </p:spPr>
        </p:sp>
      </p:grpSp>
      <p:grpSp>
        <p:nvGrpSpPr>
          <p:cNvPr id="13" name="Group 5">
            <a:extLst>
              <a:ext uri="{FF2B5EF4-FFF2-40B4-BE49-F238E27FC236}">
                <a16:creationId xmlns:a16="http://schemas.microsoft.com/office/drawing/2014/main" id="{05611EBD-B889-4C46-96AE-753D6A78F37B}"/>
              </a:ext>
            </a:extLst>
          </p:cNvPr>
          <p:cNvGrpSpPr>
            <a:grpSpLocks noChangeAspect="1"/>
          </p:cNvGrpSpPr>
          <p:nvPr/>
        </p:nvGrpSpPr>
        <p:grpSpPr>
          <a:xfrm>
            <a:off x="5214922" y="3120409"/>
            <a:ext cx="1762155" cy="1762148"/>
            <a:chOff x="0" y="0"/>
            <a:chExt cx="6350000" cy="6349975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AB7C241-F454-46F5-9BC4-E45792901D88}"/>
                </a:ext>
              </a:extLst>
            </p:cNvPr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6666" r="-16666"/>
              </a:stretch>
            </a:blipFill>
          </p:spPr>
        </p:sp>
      </p:grpSp>
      <p:grpSp>
        <p:nvGrpSpPr>
          <p:cNvPr id="19" name="Group 11">
            <a:extLst>
              <a:ext uri="{FF2B5EF4-FFF2-40B4-BE49-F238E27FC236}">
                <a16:creationId xmlns:a16="http://schemas.microsoft.com/office/drawing/2014/main" id="{188ECBF2-F962-4771-92E7-6BC87A06D4DB}"/>
              </a:ext>
            </a:extLst>
          </p:cNvPr>
          <p:cNvGrpSpPr>
            <a:grpSpLocks noChangeAspect="1"/>
          </p:cNvGrpSpPr>
          <p:nvPr/>
        </p:nvGrpSpPr>
        <p:grpSpPr>
          <a:xfrm>
            <a:off x="1503147" y="1840215"/>
            <a:ext cx="1762155" cy="1762148"/>
            <a:chOff x="0" y="0"/>
            <a:chExt cx="6350000" cy="6349975"/>
          </a:xfrm>
        </p:grpSpPr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049CAB42-7BAD-410C-AE03-E17DBBF24B04}"/>
                </a:ext>
              </a:extLst>
            </p:cNvPr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6666" b="-16666"/>
              </a:stretch>
            </a:blipFill>
          </p:spPr>
        </p:sp>
      </p:grpSp>
      <p:sp>
        <p:nvSpPr>
          <p:cNvPr id="47" name="TextBox 18">
            <a:extLst>
              <a:ext uri="{FF2B5EF4-FFF2-40B4-BE49-F238E27FC236}">
                <a16:creationId xmlns:a16="http://schemas.microsoft.com/office/drawing/2014/main" id="{E8BD77DC-868B-4F8B-A427-A79CC878E8C6}"/>
              </a:ext>
            </a:extLst>
          </p:cNvPr>
          <p:cNvSpPr txBox="1"/>
          <p:nvPr/>
        </p:nvSpPr>
        <p:spPr>
          <a:xfrm>
            <a:off x="8732535" y="3738819"/>
            <a:ext cx="1895135" cy="243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690" b="1" dirty="0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Yuan </a:t>
            </a:r>
            <a:r>
              <a:rPr lang="en-US" sz="1690" b="1" dirty="0" err="1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Shafira</a:t>
            </a:r>
            <a:endParaRPr lang="en-US" sz="1690" b="1" dirty="0">
              <a:solidFill>
                <a:srgbClr val="141414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8" name="TextBox 22">
            <a:extLst>
              <a:ext uri="{FF2B5EF4-FFF2-40B4-BE49-F238E27FC236}">
                <a16:creationId xmlns:a16="http://schemas.microsoft.com/office/drawing/2014/main" id="{51122F99-EC5F-4A60-9314-F821F66ED582}"/>
              </a:ext>
            </a:extLst>
          </p:cNvPr>
          <p:cNvSpPr txBox="1"/>
          <p:nvPr/>
        </p:nvSpPr>
        <p:spPr>
          <a:xfrm>
            <a:off x="5148431" y="5156919"/>
            <a:ext cx="1895135" cy="243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690" b="1" dirty="0" err="1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Abdur</a:t>
            </a:r>
            <a:r>
              <a:rPr lang="en-US" sz="1690" b="1" dirty="0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1690" b="1" dirty="0" err="1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Rozaq</a:t>
            </a:r>
            <a:endParaRPr lang="en-US" sz="1690" b="1" dirty="0">
              <a:solidFill>
                <a:srgbClr val="141414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53" name="TextBox 28">
            <a:extLst>
              <a:ext uri="{FF2B5EF4-FFF2-40B4-BE49-F238E27FC236}">
                <a16:creationId xmlns:a16="http://schemas.microsoft.com/office/drawing/2014/main" id="{B935EBE7-8A2D-4290-9617-D9C654A5FDA8}"/>
              </a:ext>
            </a:extLst>
          </p:cNvPr>
          <p:cNvSpPr txBox="1"/>
          <p:nvPr/>
        </p:nvSpPr>
        <p:spPr>
          <a:xfrm>
            <a:off x="1109137" y="3738819"/>
            <a:ext cx="2550173" cy="243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690" b="1" dirty="0" err="1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Fadhillah</a:t>
            </a:r>
            <a:r>
              <a:rPr lang="en-US" sz="1690" b="1" dirty="0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1690" b="1" dirty="0" err="1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Rojabhy</a:t>
            </a:r>
            <a:endParaRPr lang="en-US" sz="1690" b="1" dirty="0">
              <a:solidFill>
                <a:srgbClr val="141414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77971ECF-E5D3-F2C1-1EB5-D4CD2ABC0F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84" y="4271016"/>
            <a:ext cx="243656" cy="243656"/>
          </a:xfrm>
          <a:prstGeom prst="rect">
            <a:avLst/>
          </a:prstGeom>
        </p:spPr>
      </p:pic>
      <p:sp>
        <p:nvSpPr>
          <p:cNvPr id="9" name="TextBox 28">
            <a:extLst>
              <a:ext uri="{FF2B5EF4-FFF2-40B4-BE49-F238E27FC236}">
                <a16:creationId xmlns:a16="http://schemas.microsoft.com/office/drawing/2014/main" id="{47FD7D34-D89C-CE17-B8DF-547411CD2077}"/>
              </a:ext>
            </a:extLst>
          </p:cNvPr>
          <p:cNvSpPr txBox="1"/>
          <p:nvPr/>
        </p:nvSpPr>
        <p:spPr>
          <a:xfrm>
            <a:off x="1776810" y="4288584"/>
            <a:ext cx="2976984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43"/>
              </a:lnSpc>
            </a:pPr>
            <a:r>
              <a:rPr lang="en-US" sz="1400" b="1" dirty="0" err="1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fadhillahrojabhy</a:t>
            </a:r>
            <a:endParaRPr lang="en-US" sz="1400" b="1" dirty="0">
              <a:solidFill>
                <a:srgbClr val="141414"/>
              </a:solidFill>
              <a:latin typeface="Muli" panose="02000503000000000000" pitchFamily="2" charset="0"/>
              <a:ea typeface="Montserrat Bold"/>
              <a:cs typeface="Montserrat Bold"/>
              <a:sym typeface="Montserrat Bold"/>
            </a:endParaRPr>
          </a:p>
        </p:txBody>
      </p:sp>
      <p:pic>
        <p:nvPicPr>
          <p:cNvPr id="12" name="Picture 11" descr="A blue and white logo&#10;&#10;Description automatically generated">
            <a:extLst>
              <a:ext uri="{FF2B5EF4-FFF2-40B4-BE49-F238E27FC236}">
                <a16:creationId xmlns:a16="http://schemas.microsoft.com/office/drawing/2014/main" id="{9F3C5993-C66D-F9A9-75C3-169CD595E8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164" y="5657369"/>
            <a:ext cx="243656" cy="243656"/>
          </a:xfrm>
          <a:prstGeom prst="rect">
            <a:avLst/>
          </a:prstGeom>
        </p:spPr>
      </p:pic>
      <p:sp>
        <p:nvSpPr>
          <p:cNvPr id="15" name="TextBox 28">
            <a:extLst>
              <a:ext uri="{FF2B5EF4-FFF2-40B4-BE49-F238E27FC236}">
                <a16:creationId xmlns:a16="http://schemas.microsoft.com/office/drawing/2014/main" id="{3DE5EDD4-4303-0D4A-B435-B1CD3301B702}"/>
              </a:ext>
            </a:extLst>
          </p:cNvPr>
          <p:cNvSpPr txBox="1"/>
          <p:nvPr/>
        </p:nvSpPr>
        <p:spPr>
          <a:xfrm>
            <a:off x="5701990" y="5674937"/>
            <a:ext cx="2550173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43"/>
              </a:lnSpc>
            </a:pPr>
            <a:r>
              <a:rPr lang="en-US" sz="1400" b="1" dirty="0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abdur-rozaq</a:t>
            </a:r>
          </a:p>
        </p:txBody>
      </p:sp>
      <p:pic>
        <p:nvPicPr>
          <p:cNvPr id="18" name="Picture 17" descr="A blue and white logo&#10;&#10;Description automatically generated">
            <a:extLst>
              <a:ext uri="{FF2B5EF4-FFF2-40B4-BE49-F238E27FC236}">
                <a16:creationId xmlns:a16="http://schemas.microsoft.com/office/drawing/2014/main" id="{DCB76969-8B70-B351-5F29-F047B228D3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757" y="4271016"/>
            <a:ext cx="243656" cy="243656"/>
          </a:xfrm>
          <a:prstGeom prst="rect">
            <a:avLst/>
          </a:prstGeom>
        </p:spPr>
      </p:pic>
      <p:sp>
        <p:nvSpPr>
          <p:cNvPr id="23" name="TextBox 28">
            <a:extLst>
              <a:ext uri="{FF2B5EF4-FFF2-40B4-BE49-F238E27FC236}">
                <a16:creationId xmlns:a16="http://schemas.microsoft.com/office/drawing/2014/main" id="{5E71D859-811B-5C92-4F98-0B1E182D874F}"/>
              </a:ext>
            </a:extLst>
          </p:cNvPr>
          <p:cNvSpPr txBox="1"/>
          <p:nvPr/>
        </p:nvSpPr>
        <p:spPr>
          <a:xfrm>
            <a:off x="9352583" y="4288584"/>
            <a:ext cx="2550173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43"/>
              </a:lnSpc>
            </a:pPr>
            <a:r>
              <a:rPr lang="en-US" sz="1400" b="1" dirty="0" err="1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yuanshafira</a:t>
            </a:r>
            <a:endParaRPr lang="en-US" sz="1400" b="1" dirty="0">
              <a:solidFill>
                <a:srgbClr val="141414"/>
              </a:solidFill>
              <a:latin typeface="Muli" panose="02000503000000000000" pitchFamily="2" charset="0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28">
            <a:extLst>
              <a:ext uri="{FF2B5EF4-FFF2-40B4-BE49-F238E27FC236}">
                <a16:creationId xmlns:a16="http://schemas.microsoft.com/office/drawing/2014/main" id="{93F9C056-E99F-F3D5-BBFC-473F655F6FB7}"/>
              </a:ext>
            </a:extLst>
          </p:cNvPr>
          <p:cNvSpPr txBox="1"/>
          <p:nvPr/>
        </p:nvSpPr>
        <p:spPr>
          <a:xfrm>
            <a:off x="1159099" y="4004046"/>
            <a:ext cx="2550173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400" dirty="0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Data Preparation &amp; Analysis</a:t>
            </a:r>
          </a:p>
        </p:txBody>
      </p:sp>
      <p:sp>
        <p:nvSpPr>
          <p:cNvPr id="25" name="TextBox 28">
            <a:extLst>
              <a:ext uri="{FF2B5EF4-FFF2-40B4-BE49-F238E27FC236}">
                <a16:creationId xmlns:a16="http://schemas.microsoft.com/office/drawing/2014/main" id="{2FE37B04-CD72-F8A2-445D-ECA1CC66B1E3}"/>
              </a:ext>
            </a:extLst>
          </p:cNvPr>
          <p:cNvSpPr txBox="1"/>
          <p:nvPr/>
        </p:nvSpPr>
        <p:spPr>
          <a:xfrm>
            <a:off x="8482728" y="4013701"/>
            <a:ext cx="2550173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400" dirty="0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Data Preparation &amp; Analysis</a:t>
            </a:r>
          </a:p>
        </p:txBody>
      </p:sp>
      <p:sp>
        <p:nvSpPr>
          <p:cNvPr id="26" name="TextBox 28">
            <a:extLst>
              <a:ext uri="{FF2B5EF4-FFF2-40B4-BE49-F238E27FC236}">
                <a16:creationId xmlns:a16="http://schemas.microsoft.com/office/drawing/2014/main" id="{D87B0750-705D-120E-FF2A-DE27748661AC}"/>
              </a:ext>
            </a:extLst>
          </p:cNvPr>
          <p:cNvSpPr txBox="1"/>
          <p:nvPr/>
        </p:nvSpPr>
        <p:spPr>
          <a:xfrm>
            <a:off x="4820911" y="5424712"/>
            <a:ext cx="2550173" cy="226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43"/>
              </a:lnSpc>
            </a:pPr>
            <a:r>
              <a:rPr lang="en-US" sz="1400" dirty="0">
                <a:solidFill>
                  <a:srgbClr val="141414"/>
                </a:solidFill>
                <a:latin typeface="Muli" panose="02000503000000000000" pitchFamily="2" charset="0"/>
                <a:ea typeface="Montserrat Bold"/>
                <a:cs typeface="Montserrat Bold"/>
                <a:sym typeface="Montserrat Bold"/>
              </a:rPr>
              <a:t>Developer</a:t>
            </a:r>
          </a:p>
        </p:txBody>
      </p:sp>
    </p:spTree>
    <p:extLst>
      <p:ext uri="{BB962C8B-B14F-4D97-AF65-F5344CB8AC3E}">
        <p14:creationId xmlns:p14="http://schemas.microsoft.com/office/powerpoint/2010/main" val="3255199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0354D73-5874-423F-8BD9-7E7C64FD8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340" y="5894530"/>
            <a:ext cx="1367401" cy="8551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01E78CD-4635-47AC-A6A5-A29B9D89B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DBB08D7-9CA0-4558-800C-00295B3B2919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Outline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2538BA-1410-4AE8-B3AE-A0FD3B371D65}"/>
              </a:ext>
            </a:extLst>
          </p:cNvPr>
          <p:cNvSpPr txBox="1"/>
          <p:nvPr/>
        </p:nvSpPr>
        <p:spPr>
          <a:xfrm>
            <a:off x="989843" y="1283363"/>
            <a:ext cx="477122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Muli" panose="02000503000000000000" pitchFamily="2" charset="0"/>
              </a:rPr>
              <a:t>B</a:t>
            </a:r>
            <a:r>
              <a:rPr lang="en-ID" b="1" dirty="0" err="1">
                <a:latin typeface="Muli" panose="02000503000000000000" pitchFamily="2" charset="0"/>
              </a:rPr>
              <a:t>ackground</a:t>
            </a:r>
            <a:r>
              <a:rPr lang="en-ID" b="1" dirty="0">
                <a:latin typeface="Muli" panose="02000503000000000000" pitchFamily="2" charset="0"/>
              </a:rPr>
              <a:t> &amp; Problem Statement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Objective &amp; Scope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Data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EDA - Preprocessing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Workflow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Model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Inference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Deployment/ </a:t>
            </a:r>
            <a:r>
              <a:rPr lang="en-ID" b="1" dirty="0" err="1">
                <a:latin typeface="Muli" panose="02000503000000000000" pitchFamily="2" charset="0"/>
              </a:rPr>
              <a:t>Realworld</a:t>
            </a:r>
            <a:r>
              <a:rPr lang="en-ID" b="1" dirty="0">
                <a:latin typeface="Muli" panose="02000503000000000000" pitchFamily="2" charset="0"/>
              </a:rPr>
              <a:t> 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Conclusion &amp; Future Improvement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D" b="1" dirty="0">
              <a:latin typeface="Muli" panose="02000503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7CA7CE-A38A-8C00-8A0C-CC349D715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59" y="5674086"/>
            <a:ext cx="2575560" cy="100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43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0354D73-5874-423F-8BD9-7E7C64FD8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66" y="5622394"/>
            <a:ext cx="1367401" cy="8551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01E78CD-4635-47AC-A6A5-A29B9D89B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DBB08D7-9CA0-4558-800C-00295B3B2919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&amp; Problem Statement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4238982-AEF4-AD38-F03B-7E13AA5946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817" y="1138314"/>
            <a:ext cx="1047906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uli" panose="02000503000000000000" pitchFamily="2" charset="0"/>
              </a:rPr>
              <a:t>Governments often face challenges in managing and accessing data related to the supervision of programs, policies, and budgets quickly and accurately. This is due to data complexity, limited resources, and a lack of system integration, which can hinder the tasks of Government Internal Supervisory Apparatus (APIP) and other stakeholders.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52F61-2EDB-5E9C-0C98-909614F080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1004819" y="2717331"/>
            <a:ext cx="6103439" cy="10584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5064D8-22FF-1C46-7D0F-6E4320BDC4FC}"/>
              </a:ext>
            </a:extLst>
          </p:cNvPr>
          <p:cNvSpPr txBox="1"/>
          <p:nvPr/>
        </p:nvSpPr>
        <p:spPr>
          <a:xfrm>
            <a:off x="1196463" y="2845630"/>
            <a:ext cx="5720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process of managing and accessing information and documents is gradual.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5E4A7A-4D23-A54B-B9FC-F07BC49D30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1724946" y="3880902"/>
            <a:ext cx="6103439" cy="730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75674C-4AF6-BB6D-7C56-F285AFD54F98}"/>
              </a:ext>
            </a:extLst>
          </p:cNvPr>
          <p:cNvSpPr txBox="1"/>
          <p:nvPr/>
        </p:nvSpPr>
        <p:spPr>
          <a:xfrm>
            <a:off x="1916590" y="4009200"/>
            <a:ext cx="5720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Supervision data is scattered across multiple tables.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922BED-A486-0310-1378-3095E9B32C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2713925" y="4790298"/>
            <a:ext cx="6103439" cy="730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F6D72F-0077-6742-56B6-BF7A10037F82}"/>
              </a:ext>
            </a:extLst>
          </p:cNvPr>
          <p:cNvSpPr txBox="1"/>
          <p:nvPr/>
        </p:nvSpPr>
        <p:spPr>
          <a:xfrm>
            <a:off x="2905569" y="4918596"/>
            <a:ext cx="5720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Slow in retrieving data to support decision-making.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9CA224-2490-9563-E70A-741986C68F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715593" y="5567719"/>
            <a:ext cx="6103439" cy="10584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A460A2-995D-CEAE-CFEB-5C560F2C8CF3}"/>
              </a:ext>
            </a:extLst>
          </p:cNvPr>
          <p:cNvSpPr txBox="1"/>
          <p:nvPr/>
        </p:nvSpPr>
        <p:spPr>
          <a:xfrm>
            <a:off x="3907237" y="5696018"/>
            <a:ext cx="5720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large volume of files and data requires a more automated and easily accessible system.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585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Objective &amp; Scope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6A25D-4C3E-4935-9A87-4FCC5419FD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153878" y="913709"/>
            <a:ext cx="2527300" cy="710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33D602-12ED-4093-9EA5-306D1568AD52}"/>
              </a:ext>
            </a:extLst>
          </p:cNvPr>
          <p:cNvSpPr txBox="1"/>
          <p:nvPr/>
        </p:nvSpPr>
        <p:spPr>
          <a:xfrm>
            <a:off x="526969" y="995274"/>
            <a:ext cx="15845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Objective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D92FF3-72A6-4342-B8A1-4D8E6C9A06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629920" y="2984739"/>
            <a:ext cx="2527300" cy="7100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5F6625-EC94-4CAF-97A3-0C1C41B083AD}"/>
              </a:ext>
            </a:extLst>
          </p:cNvPr>
          <p:cNvSpPr txBox="1"/>
          <p:nvPr/>
        </p:nvSpPr>
        <p:spPr>
          <a:xfrm>
            <a:off x="1101298" y="3064642"/>
            <a:ext cx="15845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Scope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11B91C-43B0-45A2-9004-6E05DDC1CBA2}"/>
              </a:ext>
            </a:extLst>
          </p:cNvPr>
          <p:cNvSpPr txBox="1"/>
          <p:nvPr/>
        </p:nvSpPr>
        <p:spPr>
          <a:xfrm>
            <a:off x="1482008" y="3762300"/>
            <a:ext cx="1070999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Users</a:t>
            </a:r>
            <a:r>
              <a:rPr lang="en-ID" dirty="0">
                <a:latin typeface="Muli" panose="02000503000000000000" pitchFamily="2" charset="0"/>
              </a:rPr>
              <a:t>: APIP &amp; stakeholders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Capabilities</a:t>
            </a:r>
            <a:r>
              <a:rPr lang="en-ID" dirty="0">
                <a:latin typeface="Muli" panose="02000503000000000000" pitchFamily="2" charset="0"/>
              </a:rPr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Understand and respond to questions using NLP (Indonesian language).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Access regulations and supervision reports.</a:t>
            </a:r>
            <a:endParaRPr lang="en-ID" dirty="0">
              <a:latin typeface="Muli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Limitations</a:t>
            </a:r>
            <a:r>
              <a:rPr lang="en-ID" dirty="0">
                <a:latin typeface="Muli" panose="02000503000000000000" pitchFamily="2" charset="0"/>
              </a:rPr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Supports as an alternative recommendation, not a replacement.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Relies on the quality of data within the system.</a:t>
            </a:r>
            <a:endParaRPr lang="en-ID" dirty="0">
              <a:latin typeface="Muli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b="1" dirty="0">
                <a:latin typeface="Muli" panose="02000503000000000000" pitchFamily="2" charset="0"/>
              </a:rPr>
              <a:t>Integration</a:t>
            </a:r>
            <a:r>
              <a:rPr lang="en-ID" dirty="0">
                <a:latin typeface="Muli" panose="02000503000000000000" pitchFamily="2" charset="0"/>
              </a:rPr>
              <a:t>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Connected to the government supervision management information system (</a:t>
            </a:r>
            <a:r>
              <a:rPr lang="en-US" dirty="0" err="1">
                <a:latin typeface="Muli" panose="02000503000000000000" pitchFamily="2" charset="0"/>
              </a:rPr>
              <a:t>SiMAWAS</a:t>
            </a:r>
            <a:r>
              <a:rPr lang="en-US" dirty="0">
                <a:latin typeface="Muli" panose="02000503000000000000" pitchFamily="2" charset="0"/>
              </a:rPr>
              <a:t>).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>
                <a:latin typeface="Muli" panose="02000503000000000000" pitchFamily="2" charset="0"/>
              </a:rPr>
              <a:t>Accessible via Website or WhatsApp.</a:t>
            </a:r>
            <a:endParaRPr lang="en-ID" dirty="0">
              <a:latin typeface="Muli" panose="02000503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D16149-B961-06BE-7AB0-3A6EA413E39C}"/>
              </a:ext>
            </a:extLst>
          </p:cNvPr>
          <p:cNvSpPr txBox="1"/>
          <p:nvPr/>
        </p:nvSpPr>
        <p:spPr>
          <a:xfrm>
            <a:off x="526968" y="1657929"/>
            <a:ext cx="107099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uli" panose="02000503000000000000" pitchFamily="2" charset="0"/>
              </a:rPr>
              <a:t>Efficiency</a:t>
            </a:r>
            <a:r>
              <a:rPr lang="en-US" dirty="0">
                <a:latin typeface="Muli" panose="02000503000000000000" pitchFamily="2" charset="0"/>
              </a:rPr>
              <a:t>: Accelerate the search and provision of supervision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uli" panose="02000503000000000000" pitchFamily="2" charset="0"/>
              </a:rPr>
              <a:t>Accurate Decisions</a:t>
            </a:r>
            <a:r>
              <a:rPr lang="en-US" dirty="0">
                <a:latin typeface="Muli" panose="02000503000000000000" pitchFamily="2" charset="0"/>
              </a:rPr>
              <a:t>: Provide alternative data-driven decision-making recommendations.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uli" panose="02000503000000000000" pitchFamily="2" charset="0"/>
              </a:rPr>
              <a:t>Transparency</a:t>
            </a:r>
            <a:r>
              <a:rPr lang="en-US" dirty="0">
                <a:latin typeface="Muli" panose="02000503000000000000" pitchFamily="2" charset="0"/>
              </a:rPr>
              <a:t>: Facilitate access to information for stakeholders.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Muli" panose="02000503000000000000" pitchFamily="2" charset="0"/>
              </a:rPr>
              <a:t>Automation</a:t>
            </a:r>
            <a:r>
              <a:rPr lang="en-US" dirty="0">
                <a:latin typeface="Muli" panose="02000503000000000000" pitchFamily="2" charset="0"/>
              </a:rPr>
              <a:t>: Reduce the manual workload of APIP.</a:t>
            </a:r>
            <a:endParaRPr lang="en-ID" dirty="0">
              <a:latin typeface="Muli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8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Information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9641390-E3FA-4FD6-9985-A5BFBCA8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740136"/>
              </p:ext>
            </p:extLst>
          </p:nvPr>
        </p:nvGraphicFramePr>
        <p:xfrm>
          <a:off x="975360" y="1710268"/>
          <a:ext cx="30581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16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Muli" panose="02000503000000000000" pitchFamily="2" charset="0"/>
                        </a:rPr>
                        <a:t>Dataset</a:t>
                      </a:r>
                      <a:endParaRPr lang="en-ID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Muli" panose="02000503000000000000" pitchFamily="2" charset="0"/>
                        </a:rPr>
                        <a:t>Inspektorat/</a:t>
                      </a:r>
                      <a:r>
                        <a:rPr lang="en-US" dirty="0" err="1">
                          <a:latin typeface="Muli" panose="02000503000000000000" pitchFamily="2" charset="0"/>
                        </a:rPr>
                        <a:t>SiMAWAS</a:t>
                      </a:r>
                      <a:endParaRPr lang="en-ID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B87ED31-357C-4C12-AAFC-B6A539662C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563038"/>
              </p:ext>
            </p:extLst>
          </p:nvPr>
        </p:nvGraphicFramePr>
        <p:xfrm>
          <a:off x="975360" y="3123645"/>
          <a:ext cx="5356860" cy="214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820">
                  <a:extLst>
                    <a:ext uri="{9D8B030D-6E8A-4147-A177-3AD203B41FA5}">
                      <a16:colId xmlns:a16="http://schemas.microsoft.com/office/drawing/2014/main" val="2092087484"/>
                    </a:ext>
                  </a:extLst>
                </a:gridCol>
                <a:gridCol w="3391040">
                  <a:extLst>
                    <a:ext uri="{9D8B030D-6E8A-4147-A177-3AD203B41FA5}">
                      <a16:colId xmlns:a16="http://schemas.microsoft.com/office/drawing/2014/main" val="5383803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uli" panose="02000503000000000000" pitchFamily="2" charset="0"/>
                        </a:rPr>
                        <a:t>Data Fields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392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sentences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 (str)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User prompts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149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text_classification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Muli" panose="02000503000000000000" pitchFamily="2" charset="0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(str)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Text classification of user prompts</a:t>
                      </a: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Laporan,File,Teks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)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628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ner_tokens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 (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conll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)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Token for Named Entity Recognition (NER)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531829"/>
                  </a:ext>
                </a:extLst>
              </a:tr>
            </a:tbl>
          </a:graphicData>
        </a:graphic>
      </p:graphicFrame>
      <p:graphicFrame>
        <p:nvGraphicFramePr>
          <p:cNvPr id="6" name="Table 2">
            <a:extLst>
              <a:ext uri="{FF2B5EF4-FFF2-40B4-BE49-F238E27FC236}">
                <a16:creationId xmlns:a16="http://schemas.microsoft.com/office/drawing/2014/main" id="{AB1985D3-447E-413B-A827-393C6BD464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112330"/>
              </p:ext>
            </p:extLst>
          </p:nvPr>
        </p:nvGraphicFramePr>
        <p:xfrm>
          <a:off x="6871970" y="3105021"/>
          <a:ext cx="42189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947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  <a:gridCol w="2109470">
                  <a:extLst>
                    <a:ext uri="{9D8B030D-6E8A-4147-A177-3AD203B41FA5}">
                      <a16:colId xmlns:a16="http://schemas.microsoft.com/office/drawing/2014/main" val="428989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uli" panose="02000503000000000000" pitchFamily="2" charset="0"/>
                        </a:rPr>
                        <a:t>Text Classification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uli" panose="02000503000000000000" pitchFamily="2" charset="0"/>
                        </a:rPr>
                        <a:t>Num_rows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Muli" panose="02000503000000000000" pitchFamily="2" charset="0"/>
                        </a:rPr>
                        <a:t>SiMAWAS</a:t>
                      </a:r>
                      <a:endParaRPr lang="en-US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uli" panose="02000503000000000000" pitchFamily="2" charset="0"/>
                        </a:rPr>
                        <a:t>915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7BB558BC-BCFE-B0E8-5CE7-0CC170E203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304122"/>
              </p:ext>
            </p:extLst>
          </p:nvPr>
        </p:nvGraphicFramePr>
        <p:xfrm>
          <a:off x="6871970" y="4184811"/>
          <a:ext cx="42189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947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  <a:gridCol w="2109470">
                  <a:extLst>
                    <a:ext uri="{9D8B030D-6E8A-4147-A177-3AD203B41FA5}">
                      <a16:colId xmlns:a16="http://schemas.microsoft.com/office/drawing/2014/main" val="428989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uli" panose="02000503000000000000" pitchFamily="2" charset="0"/>
                        </a:rPr>
                        <a:t>NER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uli" panose="02000503000000000000" pitchFamily="2" charset="0"/>
                        </a:rPr>
                        <a:t>Num_rows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Muli" panose="02000503000000000000" pitchFamily="2" charset="0"/>
                        </a:rPr>
                        <a:t>SiMAWAS</a:t>
                      </a:r>
                      <a:endParaRPr lang="en-US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uli" panose="02000503000000000000" pitchFamily="2" charset="0"/>
                        </a:rPr>
                        <a:t>450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363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 &amp; Preprocessing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26FB9C-1F45-4532-97A1-67816F8663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09464" y="936504"/>
            <a:ext cx="4389536" cy="610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23FC50-4923-468A-AD98-E8EBAF850DFE}"/>
              </a:ext>
            </a:extLst>
          </p:cNvPr>
          <p:cNvSpPr txBox="1"/>
          <p:nvPr/>
        </p:nvSpPr>
        <p:spPr>
          <a:xfrm>
            <a:off x="796936" y="1003883"/>
            <a:ext cx="36783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Named Entity Recognition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3DE97F0-F1F7-0F0A-056C-2D662BF88CC7}"/>
              </a:ext>
            </a:extLst>
          </p:cNvPr>
          <p:cNvSpPr/>
          <p:nvPr/>
        </p:nvSpPr>
        <p:spPr>
          <a:xfrm>
            <a:off x="309464" y="1764672"/>
            <a:ext cx="1026160" cy="3776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B-PEM</a:t>
            </a:r>
            <a:endParaRPr lang="en-ID" sz="1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DE1E1C-131E-56DC-B2BB-9A5D7981C119}"/>
              </a:ext>
            </a:extLst>
          </p:cNvPr>
          <p:cNvSpPr/>
          <p:nvPr/>
        </p:nvSpPr>
        <p:spPr>
          <a:xfrm>
            <a:off x="1472784" y="1775275"/>
            <a:ext cx="1026160" cy="37763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I-PEM</a:t>
            </a:r>
            <a:endParaRPr lang="en-ID" sz="16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BB7C-3D64-9E81-E854-C3BA2EC4F7A4}"/>
              </a:ext>
            </a:extLst>
          </p:cNvPr>
          <p:cNvSpPr/>
          <p:nvPr/>
        </p:nvSpPr>
        <p:spPr>
          <a:xfrm>
            <a:off x="2636104" y="1775275"/>
            <a:ext cx="1026160" cy="3776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B-IRBAN</a:t>
            </a:r>
            <a:endParaRPr lang="en-ID" sz="16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7A2FCD3-E377-CC69-2E25-352EDBE95BE7}"/>
              </a:ext>
            </a:extLst>
          </p:cNvPr>
          <p:cNvSpPr/>
          <p:nvPr/>
        </p:nvSpPr>
        <p:spPr>
          <a:xfrm>
            <a:off x="3794344" y="1776152"/>
            <a:ext cx="1026160" cy="37763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I-IRBAN</a:t>
            </a:r>
            <a:endParaRPr lang="en-ID" sz="16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937BA91-B5FA-C9B0-5412-F65E07E36A6F}"/>
              </a:ext>
            </a:extLst>
          </p:cNvPr>
          <p:cNvSpPr/>
          <p:nvPr/>
        </p:nvSpPr>
        <p:spPr>
          <a:xfrm>
            <a:off x="4957664" y="1784992"/>
            <a:ext cx="1026160" cy="3776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B-AUDITI</a:t>
            </a:r>
            <a:endParaRPr lang="en-ID" sz="16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DC099E4-4A69-FB29-F80C-3AEAACF45723}"/>
              </a:ext>
            </a:extLst>
          </p:cNvPr>
          <p:cNvSpPr/>
          <p:nvPr/>
        </p:nvSpPr>
        <p:spPr>
          <a:xfrm>
            <a:off x="6115904" y="1784991"/>
            <a:ext cx="1026160" cy="37763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I-AUDITI</a:t>
            </a:r>
            <a:endParaRPr lang="en-ID" sz="16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0549227-B7A3-3846-8BAE-6A261D9A9682}"/>
              </a:ext>
            </a:extLst>
          </p:cNvPr>
          <p:cNvSpPr/>
          <p:nvPr/>
        </p:nvSpPr>
        <p:spPr>
          <a:xfrm>
            <a:off x="7274144" y="1764671"/>
            <a:ext cx="813216" cy="3776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B-DAT</a:t>
            </a:r>
            <a:endParaRPr lang="en-ID" sz="16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FEC9555-6676-BE5B-45F9-46C79162E1AE}"/>
              </a:ext>
            </a:extLst>
          </p:cNvPr>
          <p:cNvSpPr/>
          <p:nvPr/>
        </p:nvSpPr>
        <p:spPr>
          <a:xfrm>
            <a:off x="8219440" y="1764671"/>
            <a:ext cx="813216" cy="37763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I-DAT</a:t>
            </a:r>
            <a:endParaRPr lang="en-ID" sz="16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9E52858-D232-47B6-63ED-6AD9E10FDED4}"/>
              </a:ext>
            </a:extLst>
          </p:cNvPr>
          <p:cNvSpPr/>
          <p:nvPr/>
        </p:nvSpPr>
        <p:spPr>
          <a:xfrm>
            <a:off x="9164736" y="1775274"/>
            <a:ext cx="813216" cy="3776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B-LAP</a:t>
            </a:r>
            <a:endParaRPr lang="en-ID" sz="16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9BF774E-3E4C-5A3A-D726-B7C44056399C}"/>
              </a:ext>
            </a:extLst>
          </p:cNvPr>
          <p:cNvSpPr/>
          <p:nvPr/>
        </p:nvSpPr>
        <p:spPr>
          <a:xfrm>
            <a:off x="10110032" y="1775273"/>
            <a:ext cx="813216" cy="37763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I-LAP</a:t>
            </a:r>
            <a:endParaRPr lang="en-ID" sz="16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1DE1985-8031-C176-C892-2EEF1B97CE6B}"/>
              </a:ext>
            </a:extLst>
          </p:cNvPr>
          <p:cNvSpPr/>
          <p:nvPr/>
        </p:nvSpPr>
        <p:spPr>
          <a:xfrm>
            <a:off x="11055328" y="1784991"/>
            <a:ext cx="599440" cy="377635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</a:t>
            </a:r>
            <a:endParaRPr lang="en-ID" sz="16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30A0CE0-B733-0BC0-5301-26BCD4C995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309394" y="2559496"/>
            <a:ext cx="2881192" cy="6107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79C1307-3B01-C9CA-F0B5-37D5B6CCA61D}"/>
              </a:ext>
            </a:extLst>
          </p:cNvPr>
          <p:cNvSpPr txBox="1"/>
          <p:nvPr/>
        </p:nvSpPr>
        <p:spPr>
          <a:xfrm>
            <a:off x="497250" y="2591883"/>
            <a:ext cx="25054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6BAB3F0-B1F0-AB90-BE7A-FEB585AA5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58" y="3387663"/>
            <a:ext cx="3733373" cy="28546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592F2B6-CEE3-5C4B-7131-0BFB3015A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1125" y="3387663"/>
            <a:ext cx="3273466" cy="168243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3A50AC2-F0EE-A527-B8DA-FF4285EFEB99}"/>
              </a:ext>
            </a:extLst>
          </p:cNvPr>
          <p:cNvSpPr txBox="1"/>
          <p:nvPr/>
        </p:nvSpPr>
        <p:spPr>
          <a:xfrm>
            <a:off x="4201125" y="5259776"/>
            <a:ext cx="38295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The data is relatively balanced.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Text Classification `file` is the most frequent, with 342 instances (37.4%)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Text Classification `</a:t>
            </a:r>
            <a:r>
              <a:rPr lang="en-US" sz="1600" dirty="0" err="1"/>
              <a:t>teks</a:t>
            </a:r>
            <a:r>
              <a:rPr lang="en-US" sz="1600" dirty="0"/>
              <a:t>` is the least frequent, with 281 instances (30.7%).</a:t>
            </a:r>
            <a:endParaRPr lang="en-ID" sz="16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C3A22AE-3850-4449-7C50-E71F62FA95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8537356" y="2587746"/>
            <a:ext cx="2881192" cy="61074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57A9A5E-5EF5-B332-FBED-26E947BA828C}"/>
              </a:ext>
            </a:extLst>
          </p:cNvPr>
          <p:cNvSpPr txBox="1"/>
          <p:nvPr/>
        </p:nvSpPr>
        <p:spPr>
          <a:xfrm>
            <a:off x="8745532" y="2626159"/>
            <a:ext cx="25054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Preprocessing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0" name="Table 2">
            <a:extLst>
              <a:ext uri="{FF2B5EF4-FFF2-40B4-BE49-F238E27FC236}">
                <a16:creationId xmlns:a16="http://schemas.microsoft.com/office/drawing/2014/main" id="{D135DD19-2285-D815-9BB5-E83D1F565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32115"/>
              </p:ext>
            </p:extLst>
          </p:nvPr>
        </p:nvGraphicFramePr>
        <p:xfrm>
          <a:off x="8537356" y="3305897"/>
          <a:ext cx="324201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2015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uli" panose="02000503000000000000" pitchFamily="2" charset="0"/>
                        </a:rPr>
                        <a:t>Preprocessing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Muli" panose="02000503000000000000" pitchFamily="2" charset="0"/>
                        </a:rPr>
                        <a:t>Tokenization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535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Muli" panose="02000503000000000000" pitchFamily="2" charset="0"/>
                        </a:rPr>
                        <a:t>Lowercase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155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Muli" panose="02000503000000000000" pitchFamily="2" charset="0"/>
                        </a:rPr>
                        <a:t>Remove special characters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386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Muli" panose="02000503000000000000" pitchFamily="2" charset="0"/>
                        </a:rPr>
                        <a:t>Label Encoding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945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2566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Workflow - Model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84F38E-5CDA-C834-93E6-6C01E4DD6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920" y="1274660"/>
            <a:ext cx="9296400" cy="494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66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E49974-F93B-4770-B4FE-62DEADF5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337"/>
            <a:ext cx="12192000" cy="610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5C4BE-5BA0-4583-A242-51661EF92423}"/>
              </a:ext>
            </a:extLst>
          </p:cNvPr>
          <p:cNvSpPr txBox="1"/>
          <p:nvPr/>
        </p:nvSpPr>
        <p:spPr>
          <a:xfrm>
            <a:off x="629920" y="182878"/>
            <a:ext cx="579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Development</a:t>
            </a:r>
            <a:endParaRPr lang="en-ID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F739F7-B7E5-4610-A88C-98B941753F1D}"/>
              </a:ext>
            </a:extLst>
          </p:cNvPr>
          <p:cNvSpPr/>
          <p:nvPr/>
        </p:nvSpPr>
        <p:spPr>
          <a:xfrm>
            <a:off x="444500" y="1085850"/>
            <a:ext cx="8445500" cy="393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Muli" panose="02000503000000000000" pitchFamily="2" charset="0"/>
              </a:rPr>
              <a:t>TRAIN (80%)</a:t>
            </a:r>
            <a:endParaRPr lang="en-ID" b="1" dirty="0">
              <a:latin typeface="Muli" panose="02000503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D67F14-8AD1-4027-91C6-99956F0A8DB8}"/>
              </a:ext>
            </a:extLst>
          </p:cNvPr>
          <p:cNvSpPr/>
          <p:nvPr/>
        </p:nvSpPr>
        <p:spPr>
          <a:xfrm>
            <a:off x="9182100" y="1085850"/>
            <a:ext cx="2552700" cy="393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Muli" panose="02000503000000000000" pitchFamily="2" charset="0"/>
              </a:rPr>
              <a:t>TEST (20%)</a:t>
            </a:r>
            <a:endParaRPr lang="en-ID" b="1" dirty="0">
              <a:latin typeface="Muli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189AED-7EBE-47A5-84DC-AF9395D6E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1382955" y="1846315"/>
            <a:ext cx="4696611" cy="7416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3681B0-4EF5-480D-8BA1-057F46AC6C36}"/>
              </a:ext>
            </a:extLst>
          </p:cNvPr>
          <p:cNvSpPr txBox="1"/>
          <p:nvPr/>
        </p:nvSpPr>
        <p:spPr>
          <a:xfrm>
            <a:off x="1489978" y="2007181"/>
            <a:ext cx="44116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Named Entity Recognition (NER)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95AED4EF-ED1F-4987-B0EC-434FC6528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465569"/>
              </p:ext>
            </p:extLst>
          </p:nvPr>
        </p:nvGraphicFramePr>
        <p:xfrm>
          <a:off x="1382955" y="2738800"/>
          <a:ext cx="469661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661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model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cahya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xlm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-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roberta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-large-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indonesian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-NER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E6C5CCB9-28F0-4B9F-BA58-727D95CEBC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0"/>
          <a:stretch/>
        </p:blipFill>
        <p:spPr>
          <a:xfrm>
            <a:off x="1382954" y="4659630"/>
            <a:ext cx="4696611" cy="6507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A7DA74E-4934-4A53-A8B2-35E985D8B2A6}"/>
              </a:ext>
            </a:extLst>
          </p:cNvPr>
          <p:cNvSpPr txBox="1"/>
          <p:nvPr/>
        </p:nvSpPr>
        <p:spPr>
          <a:xfrm>
            <a:off x="1408697" y="4784925"/>
            <a:ext cx="31822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Muli" panose="02000503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endParaRPr lang="en-ID" sz="2000" b="1" dirty="0">
              <a:latin typeface="Muli" panose="02000503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9150DFDB-4E9F-49B1-9CC1-582BBE3CE7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725101"/>
              </p:ext>
            </p:extLst>
          </p:nvPr>
        </p:nvGraphicFramePr>
        <p:xfrm>
          <a:off x="1382955" y="5491034"/>
          <a:ext cx="469661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6611">
                  <a:extLst>
                    <a:ext uri="{9D8B030D-6E8A-4147-A177-3AD203B41FA5}">
                      <a16:colId xmlns:a16="http://schemas.microsoft.com/office/drawing/2014/main" val="16073918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model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uli" panose="02000503000000000000" pitchFamily="2" charset="0"/>
                        </a:rPr>
                        <a:t>Random-Forest</a:t>
                      </a:r>
                      <a:endParaRPr lang="en-ID" sz="16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0AFE0A36-A8B4-4358-903D-C72204B06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62258"/>
              </p:ext>
            </p:extLst>
          </p:nvPr>
        </p:nvGraphicFramePr>
        <p:xfrm>
          <a:off x="6541695" y="2738800"/>
          <a:ext cx="469661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661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Metrics Evaluation (NER)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Training Time</a:t>
                      </a:r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uli" panose="02000503000000000000" pitchFamily="2" charset="0"/>
                        </a:rPr>
                        <a:t>Train Loss, Val Loss</a:t>
                      </a:r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8066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uli" panose="02000503000000000000" pitchFamily="2" charset="0"/>
                        </a:rPr>
                        <a:t>Accuracy</a:t>
                      </a:r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045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uli" panose="02000503000000000000" pitchFamily="2" charset="0"/>
                        </a:rPr>
                        <a:t>F1-Score, Recall, Precision</a:t>
                      </a:r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760771"/>
                  </a:ext>
                </a:extLst>
              </a:tr>
            </a:tbl>
          </a:graphicData>
        </a:graphic>
      </p:graphicFrame>
      <p:graphicFrame>
        <p:nvGraphicFramePr>
          <p:cNvPr id="18" name="Table 2">
            <a:extLst>
              <a:ext uri="{FF2B5EF4-FFF2-40B4-BE49-F238E27FC236}">
                <a16:creationId xmlns:a16="http://schemas.microsoft.com/office/drawing/2014/main" id="{60F521E6-1C1A-44E7-8DD4-A23B7C16D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194422"/>
              </p:ext>
            </p:extLst>
          </p:nvPr>
        </p:nvGraphicFramePr>
        <p:xfrm>
          <a:off x="6541695" y="5491034"/>
          <a:ext cx="469661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6610">
                  <a:extLst>
                    <a:ext uri="{9D8B030D-6E8A-4147-A177-3AD203B41FA5}">
                      <a16:colId xmlns:a16="http://schemas.microsoft.com/office/drawing/2014/main" val="1206079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Muli" panose="02000503000000000000" pitchFamily="2" charset="0"/>
                        </a:rPr>
                        <a:t>Metrics Evaluation (Text Classification)</a:t>
                      </a:r>
                      <a:endParaRPr lang="en-ID" sz="18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3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Accuracy (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Test,Train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Muli" panose="02000503000000000000" pitchFamily="2" charset="0"/>
                          <a:ea typeface="+mn-ea"/>
                          <a:cs typeface="+mn-cs"/>
                        </a:rPr>
                        <a:t>)</a:t>
                      </a:r>
                      <a:endParaRPr lang="en-ID" sz="1400" dirty="0">
                        <a:latin typeface="Muli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261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035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5839</TotalTime>
  <Words>969</Words>
  <Application>Microsoft Office PowerPoint</Application>
  <PresentationFormat>Widescreen</PresentationFormat>
  <Paragraphs>196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Barbie</vt:lpstr>
      <vt:lpstr>Calibri</vt:lpstr>
      <vt:lpstr>Calibri Light</vt:lpstr>
      <vt:lpstr>Montserrat Bold</vt:lpstr>
      <vt:lpstr>Muli</vt:lpstr>
      <vt:lpstr>Satisfy</vt:lpstr>
      <vt:lpstr>Tahoma</vt:lpstr>
      <vt:lpstr>Wingdings</vt:lpstr>
      <vt:lpstr>Office Theme</vt:lpstr>
      <vt:lpstr>AINSPIRA   Ai Agent  Pengawasan Pemerintah Daerah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EVALUASI REFORMASI BIROKRASI INSPEKTORAT KABUPATEN PEKALONGAN</dc:title>
  <dc:creator>Wapek</dc:creator>
  <cp:lastModifiedBy>Abdur Rozaq</cp:lastModifiedBy>
  <cp:revision>122</cp:revision>
  <dcterms:created xsi:type="dcterms:W3CDTF">2022-07-27T02:18:20Z</dcterms:created>
  <dcterms:modified xsi:type="dcterms:W3CDTF">2024-12-23T12:56:35Z</dcterms:modified>
</cp:coreProperties>
</file>

<file path=docProps/thumbnail.jpeg>
</file>